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5" r:id="rId20"/>
    <p:sldId id="276" r:id="rId21"/>
    <p:sldId id="274"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4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0E833B8-EBBC-4934-A642-7F4E8F2D215E}" type="datetimeFigureOut">
              <a:rPr lang="en-US" smtClean="0"/>
              <a:t>12/11/2019</a:t>
            </a:fld>
            <a:endParaRPr lang="en-US"/>
          </a:p>
        </p:txBody>
      </p:sp>
      <p:sp>
        <p:nvSpPr>
          <p:cNvPr id="8" name="Slide Number Placeholder 7"/>
          <p:cNvSpPr>
            <a:spLocks noGrp="1"/>
          </p:cNvSpPr>
          <p:nvPr>
            <p:ph type="sldNum" sz="quarter" idx="11"/>
          </p:nvPr>
        </p:nvSpPr>
        <p:spPr/>
        <p:txBody>
          <a:bodyPr/>
          <a:lstStyle/>
          <a:p>
            <a:fld id="{517D1403-2B56-4D60-9630-5428BD4D3FF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833B8-EBBC-4934-A642-7F4E8F2D215E}"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D1403-2B56-4D60-9630-5428BD4D3F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833B8-EBBC-4934-A642-7F4E8F2D215E}"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D1403-2B56-4D60-9630-5428BD4D3F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33B8-EBBC-4934-A642-7F4E8F2D215E}"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D1403-2B56-4D60-9630-5428BD4D3F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833B8-EBBC-4934-A642-7F4E8F2D215E}"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D1403-2B56-4D60-9630-5428BD4D3F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E833B8-EBBC-4934-A642-7F4E8F2D215E}"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D1403-2B56-4D60-9630-5428BD4D3FF4}"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0E833B8-EBBC-4934-A642-7F4E8F2D215E}"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D1403-2B56-4D60-9630-5428BD4D3FF4}"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E833B8-EBBC-4934-A642-7F4E8F2D215E}"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D1403-2B56-4D60-9630-5428BD4D3F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833B8-EBBC-4934-A642-7F4E8F2D215E}"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D1403-2B56-4D60-9630-5428BD4D3F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833B8-EBBC-4934-A642-7F4E8F2D215E}"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D1403-2B56-4D60-9630-5428BD4D3F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833B8-EBBC-4934-A642-7F4E8F2D215E}"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D1403-2B56-4D60-9630-5428BD4D3F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0E833B8-EBBC-4934-A642-7F4E8F2D215E}" type="datetimeFigureOut">
              <a:rPr lang="en-US" smtClean="0"/>
              <a:t>12/11/2019</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17D1403-2B56-4D60-9630-5428BD4D3FF4}"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7400"/>
            <a:ext cx="7315200" cy="1524001"/>
          </a:xfrm>
        </p:spPr>
        <p:txBody>
          <a:bodyPr/>
          <a:lstStyle/>
          <a:p>
            <a:r>
              <a:rPr lang="en-US" dirty="0" smtClean="0"/>
              <a:t>Rivers and Streams</a:t>
            </a:r>
            <a:endParaRPr lang="en-US" dirty="0"/>
          </a:p>
        </p:txBody>
      </p:sp>
      <p:sp>
        <p:nvSpPr>
          <p:cNvPr id="3" name="Subtitle 2"/>
          <p:cNvSpPr>
            <a:spLocks noGrp="1"/>
          </p:cNvSpPr>
          <p:nvPr>
            <p:ph type="subTitle" idx="1"/>
          </p:nvPr>
        </p:nvSpPr>
        <p:spPr/>
        <p:txBody>
          <a:bodyPr/>
          <a:lstStyle/>
          <a:p>
            <a:r>
              <a:rPr lang="en-US" dirty="0" smtClean="0"/>
              <a:t>By C. D. Boch</a:t>
            </a:r>
            <a:endParaRPr lang="en-US" dirty="0"/>
          </a:p>
        </p:txBody>
      </p:sp>
    </p:spTree>
    <p:extLst>
      <p:ext uri="{BB962C8B-B14F-4D97-AF65-F5344CB8AC3E}">
        <p14:creationId xmlns:p14="http://schemas.microsoft.com/office/powerpoint/2010/main" val="37003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1"/>
            <a:ext cx="7315200" cy="761999"/>
          </a:xfrm>
        </p:spPr>
        <p:txBody>
          <a:bodyPr/>
          <a:lstStyle/>
          <a:p>
            <a:pPr algn="ctr"/>
            <a:r>
              <a:rPr lang="en-US" dirty="0" smtClean="0"/>
              <a:t>Eroded Sediment</a:t>
            </a:r>
            <a:endParaRPr lang="en-US" dirty="0"/>
          </a:p>
        </p:txBody>
      </p:sp>
      <p:sp>
        <p:nvSpPr>
          <p:cNvPr id="3" name="Content Placeholder 2"/>
          <p:cNvSpPr>
            <a:spLocks noGrp="1"/>
          </p:cNvSpPr>
          <p:nvPr>
            <p:ph idx="1"/>
          </p:nvPr>
        </p:nvSpPr>
        <p:spPr>
          <a:xfrm>
            <a:off x="152400" y="1676400"/>
            <a:ext cx="8458200" cy="4632961"/>
          </a:xfrm>
        </p:spPr>
        <p:txBody>
          <a:bodyPr>
            <a:normAutofit lnSpcReduction="10000"/>
          </a:bodyPr>
          <a:lstStyle/>
          <a:p>
            <a:r>
              <a:rPr lang="en-US" altLang="en-US" sz="2400" dirty="0"/>
              <a:t>Once eroded, sediment transported in running water can be divided into three components or loads.  </a:t>
            </a:r>
            <a:endParaRPr lang="en-US" altLang="en-US" sz="2400" dirty="0" smtClean="0"/>
          </a:p>
          <a:p>
            <a:r>
              <a:rPr lang="en-US" altLang="en-US" sz="2400" dirty="0" smtClean="0"/>
              <a:t>The </a:t>
            </a:r>
            <a:r>
              <a:rPr lang="en-US" altLang="en-US" sz="2400" i="1" dirty="0">
                <a:solidFill>
                  <a:schemeClr val="tx2"/>
                </a:solidFill>
              </a:rPr>
              <a:t>dissolved load</a:t>
            </a:r>
            <a:r>
              <a:rPr lang="en-US" altLang="en-US" sz="2400" dirty="0">
                <a:solidFill>
                  <a:schemeClr val="tx2"/>
                </a:solidFill>
              </a:rPr>
              <a:t> </a:t>
            </a:r>
            <a:r>
              <a:rPr lang="en-US" altLang="en-US" sz="2400" dirty="0"/>
              <a:t>is invisible and consists of ions taken into solution during chemical weathering.  </a:t>
            </a:r>
            <a:endParaRPr lang="en-US" altLang="en-US" sz="2400" dirty="0" smtClean="0"/>
          </a:p>
          <a:p>
            <a:r>
              <a:rPr lang="en-US" altLang="en-US" sz="2400" dirty="0" smtClean="0"/>
              <a:t>The </a:t>
            </a:r>
            <a:r>
              <a:rPr lang="en-US" altLang="en-US" sz="2400" i="1" dirty="0">
                <a:solidFill>
                  <a:schemeClr val="tx2"/>
                </a:solidFill>
              </a:rPr>
              <a:t>suspended load</a:t>
            </a:r>
            <a:r>
              <a:rPr lang="en-US" altLang="en-US" sz="2400" dirty="0">
                <a:solidFill>
                  <a:schemeClr val="tx2"/>
                </a:solidFill>
              </a:rPr>
              <a:t> </a:t>
            </a:r>
            <a:r>
              <a:rPr lang="en-US" altLang="en-US" sz="2400" dirty="0"/>
              <a:t>consists of mud kept in suspension above the channel bed by turbulence.  Streams with large suspended loads have a murky look.  </a:t>
            </a:r>
            <a:endParaRPr lang="en-US" altLang="en-US" sz="2400" dirty="0" smtClean="0"/>
          </a:p>
          <a:p>
            <a:r>
              <a:rPr lang="en-US" altLang="en-US" sz="2400" dirty="0" smtClean="0"/>
              <a:t>The</a:t>
            </a:r>
            <a:r>
              <a:rPr lang="en-US" altLang="en-US" sz="2400" i="1" dirty="0" smtClean="0">
                <a:solidFill>
                  <a:schemeClr val="tx2"/>
                </a:solidFill>
              </a:rPr>
              <a:t> bed </a:t>
            </a:r>
            <a:r>
              <a:rPr lang="en-US" altLang="en-US" sz="2400" i="1" dirty="0">
                <a:solidFill>
                  <a:schemeClr val="tx2"/>
                </a:solidFill>
              </a:rPr>
              <a:t>load </a:t>
            </a:r>
            <a:r>
              <a:rPr lang="en-US" altLang="en-US" sz="2400" dirty="0"/>
              <a:t>consists of sand and gravel too large for turbulence to suspend.  The coarser bed load sediment moves by </a:t>
            </a:r>
            <a:r>
              <a:rPr lang="en-US" altLang="en-US" sz="2400" dirty="0" smtClean="0"/>
              <a:t>sliding </a:t>
            </a:r>
            <a:r>
              <a:rPr lang="en-US" altLang="en-US" sz="2400" dirty="0"/>
              <a:t>or rolling </a:t>
            </a:r>
            <a:r>
              <a:rPr lang="en-US" altLang="en-US" sz="2400" dirty="0" smtClean="0"/>
              <a:t>along </a:t>
            </a:r>
            <a:r>
              <a:rPr lang="en-US" altLang="en-US" sz="2400" dirty="0"/>
              <a:t>the channel </a:t>
            </a:r>
            <a:r>
              <a:rPr lang="en-US" altLang="en-US" sz="2400" dirty="0" smtClean="0"/>
              <a:t>bottom</a:t>
            </a:r>
            <a:r>
              <a:rPr lang="en-US" altLang="en-US" sz="2400" dirty="0"/>
              <a:t>.  The sand </a:t>
            </a:r>
            <a:r>
              <a:rPr lang="en-US" altLang="en-US" sz="2400" dirty="0" smtClean="0"/>
              <a:t>moves </a:t>
            </a:r>
            <a:r>
              <a:rPr lang="en-US" altLang="en-US" sz="2400" dirty="0"/>
              <a:t>by intermittent </a:t>
            </a:r>
            <a:r>
              <a:rPr lang="en-US" altLang="en-US" sz="2400" dirty="0" smtClean="0"/>
              <a:t>bouncing </a:t>
            </a:r>
            <a:r>
              <a:rPr lang="en-US" altLang="en-US" sz="2400" dirty="0"/>
              <a:t>or skipping </a:t>
            </a:r>
            <a:r>
              <a:rPr lang="en-US" altLang="en-US" sz="2400" dirty="0" smtClean="0"/>
              <a:t>known </a:t>
            </a:r>
            <a:r>
              <a:rPr lang="en-US" altLang="en-US" sz="2400" dirty="0"/>
              <a:t>as </a:t>
            </a:r>
            <a:r>
              <a:rPr lang="en-US" altLang="en-US" sz="2400" u="sng" dirty="0">
                <a:solidFill>
                  <a:schemeClr val="tx2"/>
                </a:solidFill>
              </a:rPr>
              <a:t>saltation.</a:t>
            </a:r>
            <a:endParaRPr lang="en-US" altLang="en-US" sz="2400" dirty="0">
              <a:solidFill>
                <a:schemeClr val="tx2"/>
              </a:solidFill>
            </a:endParaRPr>
          </a:p>
          <a:p>
            <a:endParaRPr lang="en-US" dirty="0"/>
          </a:p>
        </p:txBody>
      </p:sp>
    </p:spTree>
    <p:extLst>
      <p:ext uri="{BB962C8B-B14F-4D97-AF65-F5344CB8AC3E}">
        <p14:creationId xmlns:p14="http://schemas.microsoft.com/office/powerpoint/2010/main" val="78691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7874266"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05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1"/>
            <a:ext cx="7315200" cy="838199"/>
          </a:xfrm>
        </p:spPr>
        <p:txBody>
          <a:bodyPr>
            <a:normAutofit/>
          </a:bodyPr>
          <a:lstStyle/>
          <a:p>
            <a:r>
              <a:rPr lang="en-US" altLang="en-US" dirty="0"/>
              <a:t>Deposition </a:t>
            </a:r>
            <a:r>
              <a:rPr lang="en-US" altLang="en-US" dirty="0" smtClean="0"/>
              <a:t>and Stream Types</a:t>
            </a:r>
            <a:endParaRPr lang="en-US" dirty="0"/>
          </a:p>
        </p:txBody>
      </p:sp>
      <p:sp>
        <p:nvSpPr>
          <p:cNvPr id="3" name="Content Placeholder 2"/>
          <p:cNvSpPr>
            <a:spLocks noGrp="1"/>
          </p:cNvSpPr>
          <p:nvPr>
            <p:ph idx="1"/>
          </p:nvPr>
        </p:nvSpPr>
        <p:spPr>
          <a:xfrm>
            <a:off x="914400" y="1828800"/>
            <a:ext cx="7315200" cy="4571999"/>
          </a:xfrm>
        </p:spPr>
        <p:txBody>
          <a:bodyPr>
            <a:normAutofit/>
          </a:bodyPr>
          <a:lstStyle/>
          <a:p>
            <a:r>
              <a:rPr lang="en-US" altLang="en-US" dirty="0"/>
              <a:t>Sediment deposited by running water is called </a:t>
            </a:r>
            <a:r>
              <a:rPr lang="en-US" altLang="en-US" dirty="0">
                <a:solidFill>
                  <a:schemeClr val="tx2"/>
                </a:solidFill>
              </a:rPr>
              <a:t>alluvium</a:t>
            </a:r>
            <a:r>
              <a:rPr lang="en-US" altLang="en-US" dirty="0"/>
              <a:t>.</a:t>
            </a:r>
            <a:endParaRPr lang="en-US" altLang="en-US" i="1" dirty="0"/>
          </a:p>
          <a:p>
            <a:endParaRPr lang="en-US" dirty="0" smtClean="0"/>
          </a:p>
          <a:p>
            <a:r>
              <a:rPr lang="en-US" altLang="en-US" dirty="0"/>
              <a:t>Most of the geologic work (erosion, transport, and deposition) done by running water takes place during periodic flooding.</a:t>
            </a:r>
          </a:p>
          <a:p>
            <a:pPr marL="45720" indent="0">
              <a:buNone/>
            </a:pPr>
            <a:endParaRPr lang="en-US" dirty="0"/>
          </a:p>
          <a:p>
            <a:r>
              <a:rPr lang="en-US" dirty="0"/>
              <a:t>Braided streams possess multiple channels that divide and </a:t>
            </a:r>
            <a:r>
              <a:rPr lang="en-US" dirty="0" smtClean="0"/>
              <a:t>rejoin they are found mostly in deserts where there is little of no vegetation. </a:t>
            </a:r>
          </a:p>
          <a:p>
            <a:endParaRPr lang="en-US" dirty="0"/>
          </a:p>
          <a:p>
            <a:r>
              <a:rPr lang="en-US" altLang="en-US" i="1" dirty="0"/>
              <a:t>Meandering streams </a:t>
            </a:r>
            <a:r>
              <a:rPr lang="en-US" altLang="en-US" dirty="0"/>
              <a:t>have single, winding channels that form broad looping curves known as </a:t>
            </a:r>
            <a:r>
              <a:rPr lang="en-US" altLang="en-US" u="sng" dirty="0">
                <a:solidFill>
                  <a:schemeClr val="tx2"/>
                </a:solidFill>
              </a:rPr>
              <a:t>meanders</a:t>
            </a:r>
            <a:r>
              <a:rPr lang="en-US" altLang="en-US" dirty="0"/>
              <a:t>. Oxbow lakes are common along meandering streams.  They form when individual meanders are abandoned by the stream.</a:t>
            </a:r>
          </a:p>
          <a:p>
            <a:endParaRPr lang="en-US" dirty="0"/>
          </a:p>
        </p:txBody>
      </p:sp>
    </p:spTree>
    <p:extLst>
      <p:ext uri="{BB962C8B-B14F-4D97-AF65-F5344CB8AC3E}">
        <p14:creationId xmlns:p14="http://schemas.microsoft.com/office/powerpoint/2010/main" val="52531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457200"/>
            <a:ext cx="8001176" cy="1066800"/>
          </a:xfrm>
        </p:spPr>
        <p:txBody>
          <a:bodyPr>
            <a:normAutofit fontScale="90000"/>
          </a:bodyPr>
          <a:lstStyle/>
          <a:p>
            <a:pPr algn="ctr"/>
            <a:r>
              <a:rPr lang="en-US" altLang="en-US" dirty="0"/>
              <a:t>The </a:t>
            </a:r>
            <a:r>
              <a:rPr lang="en-US" altLang="en-US" dirty="0" smtClean="0"/>
              <a:t>Deposits of  Meandering </a:t>
            </a:r>
            <a:r>
              <a:rPr lang="en-US" altLang="en-US" dirty="0"/>
              <a:t>Channels</a:t>
            </a:r>
            <a:endParaRPr lang="en-US" dirty="0"/>
          </a:p>
        </p:txBody>
      </p:sp>
      <p:sp>
        <p:nvSpPr>
          <p:cNvPr id="3" name="Content Placeholder 2"/>
          <p:cNvSpPr>
            <a:spLocks noGrp="1"/>
          </p:cNvSpPr>
          <p:nvPr>
            <p:ph idx="1"/>
          </p:nvPr>
        </p:nvSpPr>
        <p:spPr>
          <a:xfrm>
            <a:off x="304800" y="1600200"/>
            <a:ext cx="8458200" cy="4724399"/>
          </a:xfrm>
        </p:spPr>
        <p:txBody>
          <a:bodyPr>
            <a:normAutofit/>
          </a:bodyPr>
          <a:lstStyle/>
          <a:p>
            <a:r>
              <a:rPr lang="en-US" altLang="en-US" dirty="0"/>
              <a:t>In meanders, the channel cross-section is asymmetric. The channel bank on the outside of the bend or meander is steeper than on the inside of the bend.  The bank on the outside is actively eroding and known as the </a:t>
            </a:r>
            <a:r>
              <a:rPr lang="en-US" altLang="en-US" u="sng" dirty="0">
                <a:solidFill>
                  <a:schemeClr val="tx2"/>
                </a:solidFill>
              </a:rPr>
              <a:t>cut bank</a:t>
            </a:r>
            <a:r>
              <a:rPr lang="en-US" altLang="en-US" dirty="0"/>
              <a:t>. Flow velocity is lower along the inside of the meander so along this bank, sediment is deposited to form a </a:t>
            </a:r>
            <a:r>
              <a:rPr lang="en-US" altLang="en-US" u="sng" dirty="0">
                <a:solidFill>
                  <a:schemeClr val="tx2"/>
                </a:solidFill>
              </a:rPr>
              <a:t>point bar</a:t>
            </a:r>
            <a:r>
              <a:rPr lang="en-US" altLang="en-US" dirty="0"/>
              <a:t>.</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3617912" cy="314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34839"/>
            <a:ext cx="3962577" cy="314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454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457200"/>
            <a:ext cx="8001176" cy="1066800"/>
          </a:xfrm>
        </p:spPr>
        <p:txBody>
          <a:bodyPr>
            <a:normAutofit fontScale="90000"/>
          </a:bodyPr>
          <a:lstStyle/>
          <a:p>
            <a:pPr algn="ctr"/>
            <a:r>
              <a:rPr lang="en-US" altLang="en-US" dirty="0"/>
              <a:t>The </a:t>
            </a:r>
            <a:r>
              <a:rPr lang="en-US" altLang="en-US" dirty="0" smtClean="0"/>
              <a:t>Deposits of  Meandering </a:t>
            </a:r>
            <a:r>
              <a:rPr lang="en-US" altLang="en-US" dirty="0"/>
              <a:t>Channels</a:t>
            </a:r>
            <a:endParaRPr lang="en-US" dirty="0"/>
          </a:p>
        </p:txBody>
      </p:sp>
      <p:sp>
        <p:nvSpPr>
          <p:cNvPr id="3" name="Content Placeholder 2"/>
          <p:cNvSpPr>
            <a:spLocks noGrp="1"/>
          </p:cNvSpPr>
          <p:nvPr>
            <p:ph idx="1"/>
          </p:nvPr>
        </p:nvSpPr>
        <p:spPr>
          <a:xfrm>
            <a:off x="304800" y="1600200"/>
            <a:ext cx="8458200" cy="4724399"/>
          </a:xfrm>
        </p:spPr>
        <p:txBody>
          <a:bodyPr>
            <a:normAutofit/>
          </a:bodyPr>
          <a:lstStyle/>
          <a:p>
            <a:pPr>
              <a:tabLst>
                <a:tab pos="5086350" algn="l"/>
              </a:tabLst>
            </a:pPr>
            <a:r>
              <a:rPr lang="en-US" altLang="en-US" dirty="0"/>
              <a:t>Meanders sometimes become so sinuous that the neck of land between them can be eroded away during flooding (A).  As a result, the flow will follow a new, straighter course, and the meander will be cut-off or abandoned by </a:t>
            </a:r>
            <a:r>
              <a:rPr lang="en-US" altLang="en-US" dirty="0" smtClean="0"/>
              <a:t>the </a:t>
            </a:r>
            <a:r>
              <a:rPr lang="en-US" altLang="en-US" dirty="0"/>
              <a:t>stream (B).  </a:t>
            </a:r>
            <a:r>
              <a:rPr lang="en-US" altLang="en-US" dirty="0" smtClean="0"/>
              <a:t>        The </a:t>
            </a:r>
            <a:r>
              <a:rPr lang="en-US" altLang="en-US" dirty="0"/>
              <a:t>	</a:t>
            </a:r>
            <a:r>
              <a:rPr lang="en-US" altLang="en-US" dirty="0" smtClean="0"/>
              <a:t>abandoned </a:t>
            </a:r>
            <a:r>
              <a:rPr lang="en-US" altLang="en-US" dirty="0"/>
              <a:t>meanders 	are referred to as </a:t>
            </a:r>
            <a:r>
              <a:rPr lang="en-US" altLang="en-US" i="1" dirty="0">
                <a:solidFill>
                  <a:schemeClr val="tx2"/>
                </a:solidFill>
              </a:rPr>
              <a:t>oxbow 	lakes. </a:t>
            </a:r>
            <a:r>
              <a:rPr lang="en-US" altLang="en-US" dirty="0">
                <a:solidFill>
                  <a:schemeClr val="tx2"/>
                </a:solidFill>
              </a:rPr>
              <a:t> </a:t>
            </a:r>
            <a:r>
              <a:rPr lang="en-US" altLang="en-US" dirty="0"/>
              <a:t>Oxbow lakes 		may persist for some 		time, but are eventually 	filled with organic 		matter and mud carried 	in during flooding of the 	active stream.</a:t>
            </a:r>
          </a:p>
          <a:p>
            <a:endParaRPr lang="en-US" dirty="0"/>
          </a:p>
        </p:txBody>
      </p:sp>
      <p:pic>
        <p:nvPicPr>
          <p:cNvPr id="6" name="Picture 9" descr="&#10;1518 copy.jpg                                                  000768FDChunga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4343400" cy="167604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descr="1518cd copy.jpg                                                000768FDChunga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5800" y="4850847"/>
            <a:ext cx="4343400" cy="1673343"/>
          </a:xfrm>
          <a:prstGeom prst="rect">
            <a:avLst/>
          </a:prstGeom>
          <a:ln w="38100">
            <a:solidFill>
              <a:srgbClr val="FFFF00"/>
            </a:solidFill>
            <a:miter lim="800000"/>
            <a:headEnd/>
            <a:tailEnd/>
          </a:ln>
        </p:spPr>
      </p:pic>
    </p:spTree>
    <p:extLst>
      <p:ext uri="{BB962C8B-B14F-4D97-AF65-F5344CB8AC3E}">
        <p14:creationId xmlns:p14="http://schemas.microsoft.com/office/powerpoint/2010/main" val="333595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315200" cy="1066799"/>
          </a:xfrm>
        </p:spPr>
        <p:txBody>
          <a:bodyPr/>
          <a:lstStyle/>
          <a:p>
            <a:pPr algn="ctr"/>
            <a:r>
              <a:rPr lang="en-US" dirty="0" smtClean="0"/>
              <a:t>Floodplains</a:t>
            </a:r>
            <a:endParaRPr lang="en-US" dirty="0"/>
          </a:p>
        </p:txBody>
      </p:sp>
      <p:sp>
        <p:nvSpPr>
          <p:cNvPr id="3" name="Content Placeholder 2"/>
          <p:cNvSpPr>
            <a:spLocks noGrp="1"/>
          </p:cNvSpPr>
          <p:nvPr>
            <p:ph idx="1"/>
          </p:nvPr>
        </p:nvSpPr>
        <p:spPr>
          <a:xfrm>
            <a:off x="4038600" y="1752600"/>
            <a:ext cx="5029200" cy="4952999"/>
          </a:xfrm>
        </p:spPr>
        <p:txBody>
          <a:bodyPr/>
          <a:lstStyle/>
          <a:p>
            <a:r>
              <a:rPr lang="en-US" dirty="0"/>
              <a:t>Floodplains are low-lying, flat areas adjacent to channels </a:t>
            </a:r>
            <a:r>
              <a:rPr lang="en-US" dirty="0" smtClean="0"/>
              <a:t>(A). </a:t>
            </a:r>
          </a:p>
          <a:p>
            <a:endParaRPr lang="en-US" dirty="0" smtClean="0"/>
          </a:p>
          <a:p>
            <a:r>
              <a:rPr lang="en-US" dirty="0" smtClean="0"/>
              <a:t>When </a:t>
            </a:r>
            <a:r>
              <a:rPr lang="en-US" dirty="0"/>
              <a:t>streams overtop their banks, water carrying mud and fine-grained sand spreads across the floodplain </a:t>
            </a:r>
            <a:r>
              <a:rPr lang="en-US" dirty="0" smtClean="0"/>
              <a:t>(B).   </a:t>
            </a:r>
          </a:p>
          <a:p>
            <a:endParaRPr lang="en-US" dirty="0" smtClean="0"/>
          </a:p>
          <a:p>
            <a:r>
              <a:rPr lang="en-US" dirty="0" smtClean="0"/>
              <a:t>As </a:t>
            </a:r>
            <a:r>
              <a:rPr lang="en-US" dirty="0"/>
              <a:t>flood water flows from the channel, its velocity and depth rapidly decrease.   As a result, the coarser floodplain sediment, fine-grained sand, is deposited along the channel margin to form a ridge, a </a:t>
            </a:r>
            <a:r>
              <a:rPr lang="en-US" dirty="0">
                <a:solidFill>
                  <a:schemeClr val="tx2"/>
                </a:solidFill>
              </a:rPr>
              <a:t>natural levee </a:t>
            </a:r>
            <a:r>
              <a:rPr lang="en-US" dirty="0" smtClean="0"/>
              <a:t>(C).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3200400" cy="497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81400" y="2286000"/>
            <a:ext cx="304800" cy="369332"/>
          </a:xfrm>
          <a:prstGeom prst="rect">
            <a:avLst/>
          </a:prstGeom>
          <a:noFill/>
        </p:spPr>
        <p:txBody>
          <a:bodyPr wrap="square" rtlCol="0">
            <a:spAutoFit/>
          </a:bodyPr>
          <a:lstStyle/>
          <a:p>
            <a:r>
              <a:rPr lang="en-US" dirty="0" smtClean="0"/>
              <a:t>A</a:t>
            </a:r>
            <a:endParaRPr lang="en-US" dirty="0"/>
          </a:p>
        </p:txBody>
      </p:sp>
      <p:sp>
        <p:nvSpPr>
          <p:cNvPr id="6" name="TextBox 5"/>
          <p:cNvSpPr txBox="1"/>
          <p:nvPr/>
        </p:nvSpPr>
        <p:spPr>
          <a:xfrm>
            <a:off x="3581400" y="3902844"/>
            <a:ext cx="304800" cy="369332"/>
          </a:xfrm>
          <a:prstGeom prst="rect">
            <a:avLst/>
          </a:prstGeom>
          <a:noFill/>
        </p:spPr>
        <p:txBody>
          <a:bodyPr wrap="square" rtlCol="0">
            <a:spAutoFit/>
          </a:bodyPr>
          <a:lstStyle/>
          <a:p>
            <a:r>
              <a:rPr lang="en-US" dirty="0"/>
              <a:t>B</a:t>
            </a:r>
          </a:p>
        </p:txBody>
      </p:sp>
      <p:sp>
        <p:nvSpPr>
          <p:cNvPr id="7" name="TextBox 6"/>
          <p:cNvSpPr txBox="1"/>
          <p:nvPr/>
        </p:nvSpPr>
        <p:spPr>
          <a:xfrm>
            <a:off x="3581400" y="5562600"/>
            <a:ext cx="304800" cy="369332"/>
          </a:xfrm>
          <a:prstGeom prst="rect">
            <a:avLst/>
          </a:prstGeom>
          <a:noFill/>
        </p:spPr>
        <p:txBody>
          <a:bodyPr wrap="square" rtlCol="0">
            <a:spAutoFit/>
          </a:bodyPr>
          <a:lstStyle/>
          <a:p>
            <a:r>
              <a:rPr lang="en-US" dirty="0" smtClean="0"/>
              <a:t>C</a:t>
            </a:r>
            <a:endParaRPr lang="en-US" dirty="0"/>
          </a:p>
        </p:txBody>
      </p:sp>
    </p:spTree>
    <p:extLst>
      <p:ext uri="{BB962C8B-B14F-4D97-AF65-F5344CB8AC3E}">
        <p14:creationId xmlns:p14="http://schemas.microsoft.com/office/powerpoint/2010/main" val="54338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919288"/>
            <a:ext cx="8834437"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71800" y="5486400"/>
            <a:ext cx="3657600" cy="369332"/>
          </a:xfrm>
          <a:prstGeom prst="rect">
            <a:avLst/>
          </a:prstGeom>
          <a:noFill/>
        </p:spPr>
        <p:txBody>
          <a:bodyPr wrap="square" rtlCol="0">
            <a:spAutoFit/>
          </a:bodyPr>
          <a:lstStyle/>
          <a:p>
            <a:pPr algn="ctr"/>
            <a:r>
              <a:rPr lang="en-US" dirty="0" smtClean="0"/>
              <a:t>Mississippi River, 1993</a:t>
            </a:r>
            <a:endParaRPr lang="en-US" dirty="0"/>
          </a:p>
        </p:txBody>
      </p:sp>
    </p:spTree>
    <p:extLst>
      <p:ext uri="{BB962C8B-B14F-4D97-AF65-F5344CB8AC3E}">
        <p14:creationId xmlns:p14="http://schemas.microsoft.com/office/powerpoint/2010/main" val="23351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1142999"/>
          </a:xfrm>
        </p:spPr>
        <p:txBody>
          <a:bodyPr/>
          <a:lstStyle/>
          <a:p>
            <a:pPr algn="ctr"/>
            <a:r>
              <a:rPr lang="en-US" dirty="0" smtClean="0"/>
              <a:t>Deltas</a:t>
            </a:r>
            <a:endParaRPr lang="en-US" dirty="0"/>
          </a:p>
        </p:txBody>
      </p:sp>
      <p:sp>
        <p:nvSpPr>
          <p:cNvPr id="3" name="Content Placeholder 2"/>
          <p:cNvSpPr>
            <a:spLocks noGrp="1"/>
          </p:cNvSpPr>
          <p:nvPr>
            <p:ph idx="1"/>
          </p:nvPr>
        </p:nvSpPr>
        <p:spPr>
          <a:xfrm>
            <a:off x="914400" y="1600200"/>
            <a:ext cx="7315200" cy="1600201"/>
          </a:xfrm>
        </p:spPr>
        <p:txBody>
          <a:bodyPr/>
          <a:lstStyle/>
          <a:p>
            <a:r>
              <a:rPr lang="en-US" dirty="0"/>
              <a:t>A delta forms where a river discharges into a standing body of water, a lake or the sea.  Sediment accumulates such that the shoreline gradually builds </a:t>
            </a:r>
            <a:r>
              <a:rPr lang="en-US" dirty="0" smtClean="0"/>
              <a:t>outward.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0"/>
            <a:ext cx="5731934" cy="382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49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838199"/>
          </a:xfrm>
        </p:spPr>
        <p:txBody>
          <a:bodyPr/>
          <a:lstStyle/>
          <a:p>
            <a:pPr algn="ctr"/>
            <a:r>
              <a:rPr lang="en-US" dirty="0" smtClean="0"/>
              <a:t>Deltas</a:t>
            </a:r>
            <a:endParaRPr lang="en-US" dirty="0"/>
          </a:p>
        </p:txBody>
      </p:sp>
      <p:sp>
        <p:nvSpPr>
          <p:cNvPr id="3" name="Content Placeholder 2"/>
          <p:cNvSpPr>
            <a:spLocks noGrp="1"/>
          </p:cNvSpPr>
          <p:nvPr>
            <p:ph idx="1"/>
          </p:nvPr>
        </p:nvSpPr>
        <p:spPr>
          <a:xfrm>
            <a:off x="914400" y="1447801"/>
            <a:ext cx="7315200" cy="1828800"/>
          </a:xfrm>
        </p:spPr>
        <p:txBody>
          <a:bodyPr/>
          <a:lstStyle/>
          <a:p>
            <a:r>
              <a:rPr lang="en-US" dirty="0"/>
              <a:t>Deltas forming along sea coasts are often large, complex, and sometimes economically important.  </a:t>
            </a:r>
          </a:p>
          <a:p>
            <a:r>
              <a:rPr lang="en-US" dirty="0"/>
              <a:t>The Mississippi delta is a bird’s-foot delta, the classic shape of river-dominated deltas.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87133"/>
            <a:ext cx="3962400" cy="36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53000" y="2887133"/>
            <a:ext cx="3810000" cy="2554545"/>
          </a:xfrm>
          <a:prstGeom prst="rect">
            <a:avLst/>
          </a:prstGeom>
          <a:noFill/>
        </p:spPr>
        <p:txBody>
          <a:bodyPr wrap="square" rtlCol="0">
            <a:spAutoFit/>
          </a:bodyPr>
          <a:lstStyle/>
          <a:p>
            <a:r>
              <a:rPr lang="en-US" sz="2000" dirty="0"/>
              <a:t>Much of the oil and gas produced in the Gulf of Mexico comes from buried delta deposits. </a:t>
            </a:r>
          </a:p>
          <a:p>
            <a:endParaRPr lang="en-US" sz="2000" dirty="0"/>
          </a:p>
          <a:p>
            <a:r>
              <a:rPr lang="en-US" sz="2000" dirty="0"/>
              <a:t>The swampy areas typical of most deltas are potential areas of coal 	formation.</a:t>
            </a:r>
          </a:p>
        </p:txBody>
      </p:sp>
    </p:spTree>
    <p:extLst>
      <p:ext uri="{BB962C8B-B14F-4D97-AF65-F5344CB8AC3E}">
        <p14:creationId xmlns:p14="http://schemas.microsoft.com/office/powerpoint/2010/main" val="90120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1066799"/>
          </a:xfrm>
        </p:spPr>
        <p:txBody>
          <a:bodyPr/>
          <a:lstStyle/>
          <a:p>
            <a:pPr algn="ctr"/>
            <a:r>
              <a:rPr lang="en-US" dirty="0" smtClean="0"/>
              <a:t>Alluvial Fans</a:t>
            </a:r>
            <a:endParaRPr lang="en-US" dirty="0"/>
          </a:p>
        </p:txBody>
      </p:sp>
      <p:sp>
        <p:nvSpPr>
          <p:cNvPr id="3" name="Content Placeholder 2"/>
          <p:cNvSpPr>
            <a:spLocks noGrp="1"/>
          </p:cNvSpPr>
          <p:nvPr>
            <p:ph idx="1"/>
          </p:nvPr>
        </p:nvSpPr>
        <p:spPr>
          <a:xfrm>
            <a:off x="914400" y="1981201"/>
            <a:ext cx="7315200" cy="1219199"/>
          </a:xfrm>
        </p:spPr>
        <p:txBody>
          <a:bodyPr/>
          <a:lstStyle/>
          <a:p>
            <a:r>
              <a:rPr lang="en-US" dirty="0"/>
              <a:t>Alluvial fans are lobate deposits formed along the boundary between lowlands and mountains.  They form in arid and semiarid </a:t>
            </a:r>
            <a:r>
              <a:rPr lang="en-US" dirty="0" smtClean="0"/>
              <a:t>areas. They resemble deltas.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00400"/>
            <a:ext cx="4572000" cy="309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33" y="1524000"/>
            <a:ext cx="7666182" cy="408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659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219200"/>
            <a:ext cx="714375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34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1066799"/>
          </a:xfrm>
        </p:spPr>
        <p:txBody>
          <a:bodyPr/>
          <a:lstStyle/>
          <a:p>
            <a:pPr algn="ctr"/>
            <a:r>
              <a:rPr lang="en-US" dirty="0" smtClean="0"/>
              <a:t>Watersheds</a:t>
            </a:r>
            <a:endParaRPr lang="en-US" dirty="0"/>
          </a:p>
        </p:txBody>
      </p:sp>
      <p:sp>
        <p:nvSpPr>
          <p:cNvPr id="3" name="Content Placeholder 2"/>
          <p:cNvSpPr>
            <a:spLocks noGrp="1"/>
          </p:cNvSpPr>
          <p:nvPr>
            <p:ph idx="1"/>
          </p:nvPr>
        </p:nvSpPr>
        <p:spPr>
          <a:xfrm>
            <a:off x="914400" y="1981201"/>
            <a:ext cx="7315200" cy="1066799"/>
          </a:xfrm>
        </p:spPr>
        <p:txBody>
          <a:bodyPr/>
          <a:lstStyle/>
          <a:p>
            <a:r>
              <a:rPr lang="en-US" dirty="0" smtClean="0"/>
              <a:t>The Watershed, or </a:t>
            </a:r>
            <a:r>
              <a:rPr lang="en-US" dirty="0" smtClean="0">
                <a:solidFill>
                  <a:schemeClr val="tx2"/>
                </a:solidFill>
              </a:rPr>
              <a:t>Drainage Basin </a:t>
            </a:r>
            <a:r>
              <a:rPr lang="en-US" dirty="0" smtClean="0"/>
              <a:t>is the area that drains into a specific bod of water.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743200"/>
            <a:ext cx="4953000" cy="395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3429000"/>
            <a:ext cx="2362200" cy="1569660"/>
          </a:xfrm>
          <a:prstGeom prst="rect">
            <a:avLst/>
          </a:prstGeom>
          <a:noFill/>
        </p:spPr>
        <p:txBody>
          <a:bodyPr wrap="square" rtlCol="0">
            <a:spAutoFit/>
          </a:bodyPr>
          <a:lstStyle/>
          <a:p>
            <a:r>
              <a:rPr lang="en-US" sz="2400" dirty="0" smtClean="0"/>
              <a:t>At the right is the map of the Cuyahoga river Watershed.</a:t>
            </a:r>
            <a:endParaRPr lang="en-US" sz="2400" dirty="0"/>
          </a:p>
        </p:txBody>
      </p:sp>
    </p:spTree>
    <p:extLst>
      <p:ext uri="{BB962C8B-B14F-4D97-AF65-F5344CB8AC3E}">
        <p14:creationId xmlns:p14="http://schemas.microsoft.com/office/powerpoint/2010/main" val="156540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1066799"/>
          </a:xfrm>
        </p:spPr>
        <p:txBody>
          <a:bodyPr/>
          <a:lstStyle/>
          <a:p>
            <a:pPr algn="ctr"/>
            <a:r>
              <a:rPr lang="en-US" dirty="0" smtClean="0"/>
              <a:t>Base Level</a:t>
            </a:r>
            <a:endParaRPr lang="en-US" dirty="0"/>
          </a:p>
        </p:txBody>
      </p:sp>
      <p:sp>
        <p:nvSpPr>
          <p:cNvPr id="3" name="Content Placeholder 2"/>
          <p:cNvSpPr>
            <a:spLocks noGrp="1"/>
          </p:cNvSpPr>
          <p:nvPr>
            <p:ph idx="1"/>
          </p:nvPr>
        </p:nvSpPr>
        <p:spPr>
          <a:xfrm>
            <a:off x="914400" y="1981201"/>
            <a:ext cx="7315200" cy="1523999"/>
          </a:xfrm>
        </p:spPr>
        <p:txBody>
          <a:bodyPr/>
          <a:lstStyle/>
          <a:p>
            <a:r>
              <a:rPr lang="en-US" dirty="0"/>
              <a:t>Base level is the lowest level to which a stream can erode. </a:t>
            </a:r>
            <a:endParaRPr lang="en-US" dirty="0" smtClean="0"/>
          </a:p>
          <a:p>
            <a:endParaRPr lang="en-US" dirty="0"/>
          </a:p>
          <a:p>
            <a:r>
              <a:rPr lang="en-US" u="sng" dirty="0" smtClean="0"/>
              <a:t>Sea </a:t>
            </a:r>
            <a:r>
              <a:rPr lang="en-US" u="sng" dirty="0"/>
              <a:t>level is the ultimate base level</a:t>
            </a:r>
            <a:r>
              <a:rPr lang="en-US" dirty="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0"/>
            <a:ext cx="681693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27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761999"/>
          </a:xfrm>
        </p:spPr>
        <p:txBody>
          <a:bodyPr/>
          <a:lstStyle/>
          <a:p>
            <a:pPr algn="ctr"/>
            <a:r>
              <a:rPr lang="en-US" dirty="0" smtClean="0"/>
              <a:t>Evolution of Valleys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3" y="1295400"/>
            <a:ext cx="313900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311" y="3200400"/>
            <a:ext cx="306991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956" y="5105400"/>
            <a:ext cx="3124200" cy="164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68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1066799"/>
          </a:xfrm>
        </p:spPr>
        <p:txBody>
          <a:bodyPr/>
          <a:lstStyle/>
          <a:p>
            <a:pPr algn="ctr"/>
            <a:r>
              <a:rPr lang="en-US" dirty="0" smtClean="0"/>
              <a:t>Floods And Flood Control</a:t>
            </a:r>
            <a:endParaRPr lang="en-US" dirty="0"/>
          </a:p>
        </p:txBody>
      </p:sp>
      <p:sp>
        <p:nvSpPr>
          <p:cNvPr id="3" name="Content Placeholder 2"/>
          <p:cNvSpPr>
            <a:spLocks noGrp="1"/>
          </p:cNvSpPr>
          <p:nvPr>
            <p:ph idx="1"/>
          </p:nvPr>
        </p:nvSpPr>
        <p:spPr>
          <a:xfrm>
            <a:off x="914400" y="1981201"/>
            <a:ext cx="7315200" cy="4328160"/>
          </a:xfrm>
        </p:spPr>
        <p:txBody>
          <a:bodyPr/>
          <a:lstStyle/>
          <a:p>
            <a:r>
              <a:rPr lang="en-US" dirty="0" smtClean="0"/>
              <a:t>Attempts at F</a:t>
            </a:r>
            <a:r>
              <a:rPr lang="en-US" dirty="0" smtClean="0"/>
              <a:t>lood prevention include…</a:t>
            </a:r>
          </a:p>
          <a:p>
            <a:pPr marL="45720" indent="0">
              <a:buNone/>
            </a:pPr>
            <a:endParaRPr lang="en-US" dirty="0" smtClean="0"/>
          </a:p>
          <a:p>
            <a:r>
              <a:rPr lang="en-US" u="sng" dirty="0" smtClean="0"/>
              <a:t>Artificial Levees</a:t>
            </a:r>
            <a:r>
              <a:rPr lang="en-US" dirty="0" smtClean="0"/>
              <a:t> – good for small seasonal floods, can make major floods worse</a:t>
            </a:r>
          </a:p>
          <a:p>
            <a:pPr marL="45720" indent="0">
              <a:buNone/>
            </a:pPr>
            <a:endParaRPr lang="en-US" dirty="0" smtClean="0"/>
          </a:p>
          <a:p>
            <a:r>
              <a:rPr lang="en-US" u="sng" dirty="0" smtClean="0"/>
              <a:t>Flood control dams</a:t>
            </a:r>
            <a:r>
              <a:rPr lang="en-US" dirty="0" smtClean="0"/>
              <a:t> – Once mandatory, today no longer preferred</a:t>
            </a:r>
          </a:p>
          <a:p>
            <a:endParaRPr lang="en-US" dirty="0"/>
          </a:p>
          <a:p>
            <a:r>
              <a:rPr lang="en-US" u="sng" dirty="0" smtClean="0"/>
              <a:t>Water diversion</a:t>
            </a:r>
            <a:r>
              <a:rPr lang="en-US" dirty="0" smtClean="0"/>
              <a:t> – rerouting flood water to an alternate path</a:t>
            </a:r>
          </a:p>
          <a:p>
            <a:endParaRPr lang="en-US" dirty="0" smtClean="0"/>
          </a:p>
          <a:p>
            <a:r>
              <a:rPr lang="en-US" dirty="0" smtClean="0"/>
              <a:t>Use of wetlands to absorb flood water is now considered the best way to control flooding</a:t>
            </a:r>
          </a:p>
          <a:p>
            <a:endParaRPr lang="en-US" dirty="0"/>
          </a:p>
        </p:txBody>
      </p:sp>
    </p:spTree>
    <p:extLst>
      <p:ext uri="{BB962C8B-B14F-4D97-AF65-F5344CB8AC3E}">
        <p14:creationId xmlns:p14="http://schemas.microsoft.com/office/powerpoint/2010/main" val="3890342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1066799"/>
          </a:xfrm>
        </p:spPr>
        <p:txBody>
          <a:bodyPr/>
          <a:lstStyle/>
          <a:p>
            <a:pPr algn="ctr"/>
            <a:r>
              <a:rPr lang="en-US" dirty="0" smtClean="0"/>
              <a:t>Channel Flow vs. Sheet Flow</a:t>
            </a:r>
            <a:endParaRPr lang="en-US" dirty="0"/>
          </a:p>
        </p:txBody>
      </p:sp>
      <p:sp>
        <p:nvSpPr>
          <p:cNvPr id="3" name="Content Placeholder 2"/>
          <p:cNvSpPr>
            <a:spLocks noGrp="1"/>
          </p:cNvSpPr>
          <p:nvPr>
            <p:ph idx="1"/>
          </p:nvPr>
        </p:nvSpPr>
        <p:spPr>
          <a:xfrm>
            <a:off x="914400" y="2133600"/>
            <a:ext cx="7315200" cy="4343400"/>
          </a:xfrm>
        </p:spPr>
        <p:txBody>
          <a:bodyPr/>
          <a:lstStyle/>
          <a:p>
            <a:r>
              <a:rPr lang="en-US" b="1" u="sng" dirty="0"/>
              <a:t>Erosion</a:t>
            </a:r>
            <a:r>
              <a:rPr lang="en-US" dirty="0"/>
              <a:t> - is the action of surface processes (such as water flow or wind) that removes soil, rock, or dissolved material from one location on the Earth's crust, and then transports it to another </a:t>
            </a:r>
            <a:r>
              <a:rPr lang="en-US" dirty="0" smtClean="0"/>
              <a:t>location.</a:t>
            </a:r>
          </a:p>
          <a:p>
            <a:endParaRPr lang="en-US" dirty="0"/>
          </a:p>
          <a:p>
            <a:r>
              <a:rPr lang="en-US" b="1" u="sng" dirty="0" smtClean="0"/>
              <a:t>Channel Flow</a:t>
            </a:r>
            <a:r>
              <a:rPr lang="en-US" dirty="0" smtClean="0"/>
              <a:t> - is when water from rain and snow runs downhill and erodes a path into existing rock and sediment. It almost always flows into a large body of water. </a:t>
            </a:r>
          </a:p>
          <a:p>
            <a:endParaRPr lang="en-US" dirty="0" smtClean="0"/>
          </a:p>
          <a:p>
            <a:r>
              <a:rPr lang="en-US" b="1" u="sng" dirty="0" smtClean="0"/>
              <a:t>Sheet Flow</a:t>
            </a:r>
            <a:r>
              <a:rPr lang="en-US" dirty="0" smtClean="0"/>
              <a:t> – occurs mostly in arid regions with little or no vegetation. Water flows across a wide surface rapidly but infrequently. </a:t>
            </a:r>
            <a:endParaRPr lang="en-US" dirty="0"/>
          </a:p>
        </p:txBody>
      </p:sp>
    </p:spTree>
    <p:extLst>
      <p:ext uri="{BB962C8B-B14F-4D97-AF65-F5344CB8AC3E}">
        <p14:creationId xmlns:p14="http://schemas.microsoft.com/office/powerpoint/2010/main" val="425807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1"/>
            <a:ext cx="7315200" cy="914399"/>
          </a:xfrm>
        </p:spPr>
        <p:txBody>
          <a:bodyPr/>
          <a:lstStyle/>
          <a:p>
            <a:pPr algn="ctr"/>
            <a:r>
              <a:rPr lang="en-US" dirty="0" smtClean="0"/>
              <a:t>River or Stream?</a:t>
            </a:r>
            <a:endParaRPr lang="en-US" dirty="0"/>
          </a:p>
        </p:txBody>
      </p:sp>
      <p:sp>
        <p:nvSpPr>
          <p:cNvPr id="3" name="Content Placeholder 2"/>
          <p:cNvSpPr>
            <a:spLocks noGrp="1"/>
          </p:cNvSpPr>
          <p:nvPr>
            <p:ph idx="1"/>
          </p:nvPr>
        </p:nvSpPr>
        <p:spPr>
          <a:xfrm>
            <a:off x="914400" y="1905001"/>
            <a:ext cx="7315200" cy="2209800"/>
          </a:xfrm>
        </p:spPr>
        <p:txBody>
          <a:bodyPr/>
          <a:lstStyle/>
          <a:p>
            <a:pPr marL="45720" indent="0">
              <a:buNone/>
            </a:pPr>
            <a:r>
              <a:rPr lang="en-US" dirty="0" smtClean="0"/>
              <a:t>There is no real rule. River, Stream, Creek, Brook, Run there are no rules as to naming. And, the rules that govern how they behave, apply to all, no matter where, or what size.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124200"/>
            <a:ext cx="5638800"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54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761999"/>
          </a:xfrm>
        </p:spPr>
        <p:txBody>
          <a:bodyPr/>
          <a:lstStyle/>
          <a:p>
            <a:pPr algn="ctr"/>
            <a:r>
              <a:rPr lang="en-US" dirty="0" smtClean="0"/>
              <a:t>The Hydrologic Cycle </a:t>
            </a:r>
            <a:endParaRPr lang="en-US" dirty="0"/>
          </a:p>
        </p:txBody>
      </p:sp>
      <p:sp>
        <p:nvSpPr>
          <p:cNvPr id="4" name="Rectangle 4"/>
          <p:cNvSpPr txBox="1">
            <a:spLocks noChangeArrowheads="1"/>
          </p:cNvSpPr>
          <p:nvPr/>
        </p:nvSpPr>
        <p:spPr>
          <a:xfrm>
            <a:off x="152400" y="1600200"/>
            <a:ext cx="9220200" cy="5257800"/>
          </a:xfrm>
          <a:prstGeom prst="rect">
            <a:avLst/>
          </a:prstGeom>
        </p:spPr>
        <p:txBody>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lnSpc>
                <a:spcPct val="90000"/>
              </a:lnSpc>
              <a:tabLst>
                <a:tab pos="6000750" algn="l"/>
              </a:tabLst>
            </a:pPr>
            <a:r>
              <a:rPr lang="en-US" altLang="en-US" dirty="0" smtClean="0"/>
              <a:t>The </a:t>
            </a:r>
            <a:r>
              <a:rPr lang="en-US" altLang="en-US" i="1" dirty="0" smtClean="0"/>
              <a:t>hydrologic cycle </a:t>
            </a:r>
            <a:r>
              <a:rPr lang="en-US" altLang="en-US" dirty="0" smtClean="0"/>
              <a:t>consists of reservoirs where water is stored and pathways along which water moves at or near Earth’s surface.  </a:t>
            </a:r>
            <a:r>
              <a:rPr lang="en-US" altLang="en-US" b="1" dirty="0" smtClean="0">
                <a:solidFill>
                  <a:srgbClr val="FFFF00"/>
                </a:solidFill>
              </a:rPr>
              <a:t>			</a:t>
            </a:r>
          </a:p>
          <a:p>
            <a:pPr>
              <a:lnSpc>
                <a:spcPct val="90000"/>
              </a:lnSpc>
              <a:buFontTx/>
              <a:buNone/>
              <a:tabLst>
                <a:tab pos="6000750" algn="l"/>
              </a:tabLst>
            </a:pPr>
            <a:r>
              <a:rPr lang="en-US" altLang="en-US" b="1" dirty="0" smtClean="0">
                <a:solidFill>
                  <a:srgbClr val="FFFF00"/>
                </a:solidFill>
              </a:rPr>
              <a:t>		</a:t>
            </a:r>
            <a:r>
              <a:rPr lang="en-US" altLang="en-US" dirty="0" smtClean="0"/>
              <a:t>Reservoirs include: 	oceans, rivers and 	streams, lakes, </a:t>
            </a:r>
            <a:r>
              <a:rPr lang="en-US" altLang="en-US" dirty="0" err="1" smtClean="0"/>
              <a:t>atmo</a:t>
            </a:r>
            <a:r>
              <a:rPr lang="en-US" altLang="en-US" dirty="0" smtClean="0"/>
              <a:t>-     	sphere, glaciers, and 	groundwater. </a:t>
            </a:r>
            <a:r>
              <a:rPr lang="en-US" altLang="en-US" b="1" dirty="0" smtClean="0">
                <a:solidFill>
                  <a:srgbClr val="FFFF00"/>
                </a:solidFill>
              </a:rPr>
              <a:t>	</a:t>
            </a:r>
          </a:p>
          <a:p>
            <a:pPr>
              <a:lnSpc>
                <a:spcPct val="90000"/>
              </a:lnSpc>
              <a:buFontTx/>
              <a:buNone/>
              <a:tabLst>
                <a:tab pos="6000750" algn="l"/>
              </a:tabLst>
            </a:pPr>
            <a:endParaRPr lang="en-US" altLang="en-US" b="1" dirty="0" smtClean="0">
              <a:solidFill>
                <a:srgbClr val="FFFF00"/>
              </a:solidFill>
            </a:endParaRPr>
          </a:p>
          <a:p>
            <a:pPr>
              <a:lnSpc>
                <a:spcPct val="90000"/>
              </a:lnSpc>
              <a:buFontTx/>
              <a:buNone/>
              <a:tabLst>
                <a:tab pos="6000750" algn="l"/>
              </a:tabLst>
            </a:pPr>
            <a:r>
              <a:rPr lang="en-US" altLang="en-US" b="1" dirty="0" smtClean="0">
                <a:solidFill>
                  <a:srgbClr val="FFFF00"/>
                </a:solidFill>
              </a:rPr>
              <a:t>		</a:t>
            </a:r>
            <a:r>
              <a:rPr lang="en-US" altLang="en-US" dirty="0" smtClean="0"/>
              <a:t>Pathways include: 	evaporation, 		</a:t>
            </a:r>
            <a:r>
              <a:rPr lang="en-US" altLang="en-US" b="1" u="sng" dirty="0" smtClean="0"/>
              <a:t>transpiration</a:t>
            </a:r>
            <a:r>
              <a:rPr lang="en-US" altLang="en-US" dirty="0" smtClean="0"/>
              <a:t>, 		precipitation, 		surface runoff, and 	groundwater flow.</a:t>
            </a:r>
          </a:p>
          <a:p>
            <a:pPr>
              <a:tabLst>
                <a:tab pos="6000750" algn="l"/>
              </a:tabLst>
            </a:pPr>
            <a:endParaRPr lang="en-US" altLang="en-US" sz="2700" b="1" dirty="0" smtClean="0"/>
          </a:p>
        </p:txBody>
      </p:sp>
      <p:pic>
        <p:nvPicPr>
          <p:cNvPr id="5" name="Picture 5" descr="&#10;1506 copy.jpg                                                  000768FDChunga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 y="2286000"/>
            <a:ext cx="5105400" cy="4220464"/>
          </a:xfrm>
          <a:prstGeom prst="rect">
            <a:avLst/>
          </a:prstGeom>
          <a:ln w="38100">
            <a:solidFill>
              <a:srgbClr val="FFFF00"/>
            </a:solidFill>
            <a:miter lim="800000"/>
            <a:headEnd/>
            <a:tailEnd/>
          </a:ln>
        </p:spPr>
      </p:pic>
    </p:spTree>
    <p:extLst>
      <p:ext uri="{BB962C8B-B14F-4D97-AF65-F5344CB8AC3E}">
        <p14:creationId xmlns:p14="http://schemas.microsoft.com/office/powerpoint/2010/main" val="81325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305800" cy="1828801"/>
          </a:xfrm>
        </p:spPr>
        <p:txBody>
          <a:bodyPr>
            <a:normAutofit/>
          </a:bodyPr>
          <a:lstStyle/>
          <a:p>
            <a:r>
              <a:rPr lang="en-US" altLang="en-US" sz="2400" dirty="0"/>
              <a:t>Water in a channel flows downhill over a slope known as the gradient.  </a:t>
            </a:r>
            <a:r>
              <a:rPr lang="en-US" altLang="en-US" sz="2400" b="1" u="sng" dirty="0"/>
              <a:t>Gradient</a:t>
            </a:r>
            <a:r>
              <a:rPr lang="en-US" altLang="en-US" sz="2400" dirty="0"/>
              <a:t> is the vertical drop divided by the horizontal distance along the stream</a:t>
            </a:r>
            <a:r>
              <a:rPr lang="en-US" altLang="en-US" sz="2400" dirty="0" smtClean="0"/>
              <a:t>.   (Rise over Run)</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43289"/>
            <a:ext cx="4518378" cy="403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81600" y="3124200"/>
            <a:ext cx="3276600" cy="2677656"/>
          </a:xfrm>
          <a:prstGeom prst="rect">
            <a:avLst/>
          </a:prstGeom>
          <a:noFill/>
        </p:spPr>
        <p:txBody>
          <a:bodyPr wrap="square" rtlCol="0">
            <a:spAutoFit/>
          </a:bodyPr>
          <a:lstStyle/>
          <a:p>
            <a:r>
              <a:rPr lang="en-US" altLang="en-US" sz="2400" dirty="0"/>
              <a:t>Gradient is not uniform over the full course of a stream. Rather, it varies from steeper in the headwater area to low gradient in downstream reaches</a:t>
            </a:r>
            <a:endParaRPr lang="en-US" sz="2400" dirty="0"/>
          </a:p>
        </p:txBody>
      </p:sp>
    </p:spTree>
    <p:extLst>
      <p:ext uri="{BB962C8B-B14F-4D97-AF65-F5344CB8AC3E}">
        <p14:creationId xmlns:p14="http://schemas.microsoft.com/office/powerpoint/2010/main" val="137493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914399"/>
          </a:xfrm>
        </p:spPr>
        <p:txBody>
          <a:bodyPr>
            <a:normAutofit fontScale="90000"/>
          </a:bodyPr>
          <a:lstStyle/>
          <a:p>
            <a:pPr algn="ctr"/>
            <a:r>
              <a:rPr lang="en-US" altLang="en-US" dirty="0"/>
              <a:t>Gradient, Velocity, and Discharge</a:t>
            </a:r>
            <a:endParaRPr lang="en-US" dirty="0"/>
          </a:p>
        </p:txBody>
      </p:sp>
      <p:sp>
        <p:nvSpPr>
          <p:cNvPr id="3" name="Content Placeholder 2"/>
          <p:cNvSpPr>
            <a:spLocks noGrp="1"/>
          </p:cNvSpPr>
          <p:nvPr>
            <p:ph idx="1"/>
          </p:nvPr>
        </p:nvSpPr>
        <p:spPr>
          <a:xfrm>
            <a:off x="914400" y="1524000"/>
            <a:ext cx="7315200" cy="1904999"/>
          </a:xfrm>
        </p:spPr>
        <p:txBody>
          <a:bodyPr>
            <a:normAutofit lnSpcReduction="10000"/>
          </a:bodyPr>
          <a:lstStyle/>
          <a:p>
            <a:r>
              <a:rPr lang="en-US" altLang="en-US" sz="2400" dirty="0"/>
              <a:t>Stream </a:t>
            </a:r>
            <a:r>
              <a:rPr lang="en-US" altLang="en-US" sz="2400" b="1" u="sng" dirty="0"/>
              <a:t>velocity</a:t>
            </a:r>
            <a:r>
              <a:rPr lang="en-US" altLang="en-US" sz="2400" i="1" dirty="0"/>
              <a:t> </a:t>
            </a:r>
            <a:r>
              <a:rPr lang="en-US" altLang="en-US" sz="2400" dirty="0"/>
              <a:t>measures the distance water travels in a given time.  Velocity varies across a channel. Flow is slowest along the sides and bottom of the channel where flow is impeded by turbulence.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3657600" cy="298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53000" y="3581400"/>
            <a:ext cx="3657600" cy="2308324"/>
          </a:xfrm>
          <a:prstGeom prst="rect">
            <a:avLst/>
          </a:prstGeom>
          <a:noFill/>
        </p:spPr>
        <p:txBody>
          <a:bodyPr wrap="square" rtlCol="0">
            <a:spAutoFit/>
          </a:bodyPr>
          <a:lstStyle/>
          <a:p>
            <a:pPr>
              <a:buFontTx/>
              <a:buChar char="•"/>
            </a:pPr>
            <a:r>
              <a:rPr lang="en-US" altLang="en-US" sz="2400" dirty="0"/>
              <a:t>Velocity is generally greatest near the middle of the stream, just below the </a:t>
            </a:r>
            <a:r>
              <a:rPr lang="en-US" altLang="en-US" sz="2400" dirty="0" smtClean="0"/>
              <a:t>surface</a:t>
            </a:r>
            <a:r>
              <a:rPr lang="en-US" altLang="en-US" sz="2400" dirty="0"/>
              <a:t>.  Velocity is commonly measured in </a:t>
            </a:r>
            <a:r>
              <a:rPr lang="en-US" altLang="en-US" sz="2400" dirty="0" err="1"/>
              <a:t>ft</a:t>
            </a:r>
            <a:r>
              <a:rPr lang="en-US" altLang="en-US" sz="2400" dirty="0"/>
              <a:t>/sec or m/sec. </a:t>
            </a:r>
          </a:p>
        </p:txBody>
      </p:sp>
    </p:spTree>
    <p:extLst>
      <p:ext uri="{BB962C8B-B14F-4D97-AF65-F5344CB8AC3E}">
        <p14:creationId xmlns:p14="http://schemas.microsoft.com/office/powerpoint/2010/main" val="8107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914399"/>
          </a:xfrm>
        </p:spPr>
        <p:txBody>
          <a:bodyPr>
            <a:normAutofit fontScale="90000"/>
          </a:bodyPr>
          <a:lstStyle/>
          <a:p>
            <a:pPr algn="ctr"/>
            <a:r>
              <a:rPr lang="en-US" altLang="en-US" dirty="0"/>
              <a:t>Gradient, Velocity, and Discharge</a:t>
            </a:r>
            <a:endParaRPr lang="en-US" dirty="0"/>
          </a:p>
        </p:txBody>
      </p:sp>
      <p:sp>
        <p:nvSpPr>
          <p:cNvPr id="3" name="Content Placeholder 2"/>
          <p:cNvSpPr>
            <a:spLocks noGrp="1"/>
          </p:cNvSpPr>
          <p:nvPr>
            <p:ph idx="1"/>
          </p:nvPr>
        </p:nvSpPr>
        <p:spPr>
          <a:xfrm>
            <a:off x="914400" y="1524000"/>
            <a:ext cx="7315200" cy="1904999"/>
          </a:xfrm>
        </p:spPr>
        <p:txBody>
          <a:bodyPr>
            <a:normAutofit lnSpcReduction="10000"/>
          </a:bodyPr>
          <a:lstStyle/>
          <a:p>
            <a:r>
              <a:rPr lang="en-US" altLang="en-US" sz="2400" dirty="0"/>
              <a:t>Channel shape and roughness influence flow velocity.  All other things equal, semi-circular channels permit higher velocity because less water is in contact with channel margins where friction acts to impede flow.  </a:t>
            </a:r>
            <a:endParaRPr lang="en-US" dirty="0"/>
          </a:p>
        </p:txBody>
      </p:sp>
      <p:sp>
        <p:nvSpPr>
          <p:cNvPr id="4" name="TextBox 3"/>
          <p:cNvSpPr txBox="1"/>
          <p:nvPr/>
        </p:nvSpPr>
        <p:spPr>
          <a:xfrm>
            <a:off x="996244" y="3246733"/>
            <a:ext cx="8915400" cy="461665"/>
          </a:xfrm>
          <a:prstGeom prst="rect">
            <a:avLst/>
          </a:prstGeom>
          <a:noFill/>
        </p:spPr>
        <p:txBody>
          <a:bodyPr wrap="square" rtlCol="0">
            <a:spAutoFit/>
          </a:bodyPr>
          <a:lstStyle/>
          <a:p>
            <a:pPr>
              <a:buFontTx/>
              <a:buChar char="•"/>
              <a:tabLst>
                <a:tab pos="4289425" algn="l"/>
              </a:tabLst>
            </a:pPr>
            <a:r>
              <a:rPr lang="en-US" altLang="en-US" sz="2400" dirty="0"/>
              <a:t>Average flow velocity increases downstream.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745087"/>
            <a:ext cx="6062133" cy="297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59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914399"/>
          </a:xfrm>
        </p:spPr>
        <p:txBody>
          <a:bodyPr>
            <a:normAutofit fontScale="90000"/>
          </a:bodyPr>
          <a:lstStyle/>
          <a:p>
            <a:pPr algn="ctr"/>
            <a:r>
              <a:rPr lang="en-US" altLang="en-US" dirty="0"/>
              <a:t>Gradient, Velocity, and Discharge</a:t>
            </a:r>
            <a:endParaRPr lang="en-US" dirty="0"/>
          </a:p>
        </p:txBody>
      </p:sp>
      <p:sp>
        <p:nvSpPr>
          <p:cNvPr id="3" name="Content Placeholder 2"/>
          <p:cNvSpPr>
            <a:spLocks noGrp="1"/>
          </p:cNvSpPr>
          <p:nvPr>
            <p:ph idx="1"/>
          </p:nvPr>
        </p:nvSpPr>
        <p:spPr>
          <a:xfrm>
            <a:off x="228600" y="1524000"/>
            <a:ext cx="8305800" cy="5105400"/>
          </a:xfrm>
        </p:spPr>
        <p:txBody>
          <a:bodyPr>
            <a:normAutofit/>
          </a:bodyPr>
          <a:lstStyle/>
          <a:p>
            <a:r>
              <a:rPr lang="en-US" altLang="en-US" sz="2400" dirty="0"/>
              <a:t>Stream </a:t>
            </a:r>
            <a:r>
              <a:rPr lang="en-US" altLang="en-US" sz="2400" b="1" u="sng" dirty="0"/>
              <a:t>discharge</a:t>
            </a:r>
            <a:r>
              <a:rPr lang="en-US" altLang="en-US" sz="2400" i="1" dirty="0"/>
              <a:t> </a:t>
            </a:r>
            <a:r>
              <a:rPr lang="en-US" altLang="en-US" sz="2400" dirty="0"/>
              <a:t>is the volume of water passing a particular point in a given period of time.  Discharge is measured in  ft</a:t>
            </a:r>
            <a:r>
              <a:rPr lang="en-US" altLang="en-US" sz="2400" baseline="30000" dirty="0"/>
              <a:t>3</a:t>
            </a:r>
            <a:r>
              <a:rPr lang="en-US" altLang="en-US" sz="2400" dirty="0"/>
              <a:t>/sec or m</a:t>
            </a:r>
            <a:r>
              <a:rPr lang="en-US" altLang="en-US" sz="2400" baseline="30000" dirty="0"/>
              <a:t>3</a:t>
            </a:r>
            <a:r>
              <a:rPr lang="en-US" altLang="en-US" sz="2400" dirty="0"/>
              <a:t>/sec.   Discharge can be calculated using the following formula:       </a:t>
            </a:r>
          </a:p>
          <a:p>
            <a:endParaRPr lang="en-US" altLang="en-US" sz="3800" dirty="0"/>
          </a:p>
          <a:p>
            <a:pPr>
              <a:buFontTx/>
              <a:buNone/>
            </a:pPr>
            <a:r>
              <a:rPr lang="en-US" altLang="en-US" sz="2400" dirty="0"/>
              <a:t>    </a:t>
            </a:r>
            <a:r>
              <a:rPr lang="en-US" altLang="en-US" sz="2400" dirty="0">
                <a:solidFill>
                  <a:schemeClr val="bg1"/>
                </a:solidFill>
              </a:rPr>
              <a:t> </a:t>
            </a:r>
            <a:r>
              <a:rPr lang="en-US" altLang="en-US" sz="2400" dirty="0">
                <a:solidFill>
                  <a:schemeClr val="tx2"/>
                </a:solidFill>
              </a:rPr>
              <a:t>(Q) discharge = (V) velocity   x   (A) cross-sectional area         						       of channel</a:t>
            </a:r>
          </a:p>
          <a:p>
            <a:endParaRPr lang="en-US" dirty="0" smtClean="0"/>
          </a:p>
          <a:p>
            <a:r>
              <a:rPr lang="en-US" dirty="0" smtClean="0"/>
              <a:t>The Cuyahoga River discharges about 30 cubic meters per second.</a:t>
            </a:r>
          </a:p>
          <a:p>
            <a:r>
              <a:rPr lang="en-US" dirty="0" smtClean="0"/>
              <a:t>The Mississippi River discharges about 18,000 cubic meters of water every second.</a:t>
            </a:r>
          </a:p>
          <a:p>
            <a:r>
              <a:rPr lang="en-US" dirty="0" smtClean="0"/>
              <a:t>The Amazon River discharges 200,000 cubic meters every second. </a:t>
            </a:r>
            <a:endParaRPr lang="en-US" dirty="0"/>
          </a:p>
        </p:txBody>
      </p:sp>
    </p:spTree>
    <p:extLst>
      <p:ext uri="{BB962C8B-B14F-4D97-AF65-F5344CB8AC3E}">
        <p14:creationId xmlns:p14="http://schemas.microsoft.com/office/powerpoint/2010/main" val="98405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293</TotalTime>
  <Words>1066</Words>
  <Application>Microsoft Office PowerPoint</Application>
  <PresentationFormat>On-screen Show (4:3)</PresentationFormat>
  <Paragraphs>86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Perspective</vt:lpstr>
      <vt:lpstr>Rivers and Streams</vt:lpstr>
      <vt:lpstr>PowerPoint Presentation</vt:lpstr>
      <vt:lpstr>Channel Flow vs. Sheet Flow</vt:lpstr>
      <vt:lpstr>River or Stream?</vt:lpstr>
      <vt:lpstr>The Hydrologic Cycle </vt:lpstr>
      <vt:lpstr>PowerPoint Presentation</vt:lpstr>
      <vt:lpstr>Gradient, Velocity, and Discharge</vt:lpstr>
      <vt:lpstr>Gradient, Velocity, and Discharge</vt:lpstr>
      <vt:lpstr>Gradient, Velocity, and Discharge</vt:lpstr>
      <vt:lpstr>Eroded Sediment</vt:lpstr>
      <vt:lpstr>PowerPoint Presentation</vt:lpstr>
      <vt:lpstr>Deposition and Stream Types</vt:lpstr>
      <vt:lpstr>The Deposits of  Meandering Channels</vt:lpstr>
      <vt:lpstr>The Deposits of  Meandering Channels</vt:lpstr>
      <vt:lpstr>Floodplains</vt:lpstr>
      <vt:lpstr>PowerPoint Presentation</vt:lpstr>
      <vt:lpstr>Deltas</vt:lpstr>
      <vt:lpstr>Deltas</vt:lpstr>
      <vt:lpstr>Alluvial Fans</vt:lpstr>
      <vt:lpstr>PowerPoint Presentation</vt:lpstr>
      <vt:lpstr>Watersheds</vt:lpstr>
      <vt:lpstr>Base Level</vt:lpstr>
      <vt:lpstr>Evolution of Valleys</vt:lpstr>
      <vt:lpstr>Floods And Flood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Rivers and Streams</dc:title>
  <dc:creator>Brenden</dc:creator>
  <cp:lastModifiedBy>Boch, Chris</cp:lastModifiedBy>
  <cp:revision>21</cp:revision>
  <dcterms:created xsi:type="dcterms:W3CDTF">2019-01-13T14:31:05Z</dcterms:created>
  <dcterms:modified xsi:type="dcterms:W3CDTF">2019-12-11T14:48:59Z</dcterms:modified>
</cp:coreProperties>
</file>